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0" r:id="rId2"/>
    <p:sldId id="258" r:id="rId3"/>
    <p:sldId id="261" r:id="rId4"/>
  </p:sldIdLst>
  <p:sldSz cx="6858000" cy="9906000" type="A4"/>
  <p:notesSz cx="6799263" cy="992981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EEA9C"/>
    <a:srgbClr val="003300"/>
    <a:srgbClr val="A6A6A6"/>
    <a:srgbClr val="008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94" y="28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790EC1-9E54-4488-B3FD-106F15F20302}" type="datetimeFigureOut">
              <a:rPr lang="it-IT" smtClean="0"/>
              <a:pPr/>
              <a:t>03/09/2015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109788" y="744538"/>
            <a:ext cx="2579687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40363" cy="44688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B4058F-A50C-4588-9E3B-D44755A44DD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465332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4058F-A50C-4588-9E3B-D44755A44DDF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4058F-A50C-4588-9E3B-D44755A44DDF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4058F-A50C-4588-9E3B-D44755A44DDF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B063F-8FBA-42D8-8954-735D0803546F}" type="datetimeFigureOut">
              <a:rPr lang="it-IT"/>
              <a:pPr>
                <a:defRPr/>
              </a:pPr>
              <a:t>03/09/2015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DA34F2-51D8-4D2C-BECC-DBAEE958507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15C46-8F1F-4E21-BFDC-87C549AD22EE}" type="datetimeFigureOut">
              <a:rPr lang="it-IT"/>
              <a:pPr>
                <a:defRPr/>
              </a:pPr>
              <a:t>03/09/2015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4C9AA-A85E-47E7-986A-992B6B7A5ED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F2591-57A2-462F-B022-7CFF7893AEA8}" type="datetimeFigureOut">
              <a:rPr lang="it-IT"/>
              <a:pPr>
                <a:defRPr/>
              </a:pPr>
              <a:t>03/09/2015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DB6CE-5AB0-4E63-ADBA-FE861C913E9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14E5E-F21D-4993-BB64-02A380461D9D}" type="datetimeFigureOut">
              <a:rPr lang="it-IT"/>
              <a:pPr>
                <a:defRPr/>
              </a:pPr>
              <a:t>03/09/2015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19C9F-23FF-4894-92D8-85C7B01BD67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90F41-C370-409C-9DF9-191333043A7A}" type="datetimeFigureOut">
              <a:rPr lang="it-IT"/>
              <a:pPr>
                <a:defRPr/>
              </a:pPr>
              <a:t>03/09/2015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A667C-7BC2-4751-B5E0-1C3D13F5B39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16DA9-431E-4A5F-B4A2-BDEEC63EEFAC}" type="datetimeFigureOut">
              <a:rPr lang="it-IT"/>
              <a:pPr>
                <a:defRPr/>
              </a:pPr>
              <a:t>03/09/2015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6740-4DFF-4895-811F-A15662F087D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49A8F-FD1F-435D-B8AF-AB6933E39E31}" type="datetimeFigureOut">
              <a:rPr lang="it-IT"/>
              <a:pPr>
                <a:defRPr/>
              </a:pPr>
              <a:t>03/09/2015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0A5EC-520F-404A-A298-4523C2117F7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050A7-2052-4C32-9CC7-69C62C4B15CD}" type="datetimeFigureOut">
              <a:rPr lang="it-IT"/>
              <a:pPr>
                <a:defRPr/>
              </a:pPr>
              <a:t>03/09/2015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44C22-D3A4-41BE-880E-29AE6F14161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E083B-1F55-4F37-BC09-7CA1C8778A9A}" type="datetimeFigureOut">
              <a:rPr lang="it-IT"/>
              <a:pPr>
                <a:defRPr/>
              </a:pPr>
              <a:t>03/09/2015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4BB77-16CD-4028-B8A2-F3F96316D83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354B6B-A14C-4044-ABAB-0B4158D8755F}" type="datetimeFigureOut">
              <a:rPr lang="it-IT"/>
              <a:pPr>
                <a:defRPr/>
              </a:pPr>
              <a:t>03/09/2015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27CEC1-34CD-4C97-A468-2D4F5563C9B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2A9932-3EFC-4DC8-90F0-3DBEBF2939A0}" type="datetimeFigureOut">
              <a:rPr lang="it-IT"/>
              <a:pPr>
                <a:defRPr/>
              </a:pPr>
              <a:t>03/09/2015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B998D-FDDC-4A78-8A15-7B1A5B00150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15B382-3E68-4359-8AEB-BF40EF85FC79}" type="datetimeFigureOut">
              <a:rPr lang="it-IT"/>
              <a:pPr>
                <a:defRPr/>
              </a:pPr>
              <a:t>03/09/2015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44904A0-8264-4A74-923C-DE59E3C7384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segreteria.triveneto@aidp.it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CasellaDiTesto 2"/>
          <p:cNvSpPr txBox="1">
            <a:spLocks noChangeArrowheads="1"/>
          </p:cNvSpPr>
          <p:nvPr/>
        </p:nvSpPr>
        <p:spPr bwMode="auto">
          <a:xfrm>
            <a:off x="1844675" y="1352550"/>
            <a:ext cx="286649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3600" b="1" dirty="0">
                <a:latin typeface="Verdana" pitchFamily="34" charset="0"/>
              </a:rPr>
              <a:t>Il Jobs </a:t>
            </a:r>
            <a:r>
              <a:rPr lang="it-IT" altLang="it-IT" sz="3600" b="1" dirty="0" err="1">
                <a:latin typeface="Verdana" pitchFamily="34" charset="0"/>
              </a:rPr>
              <a:t>act</a:t>
            </a:r>
            <a:endParaRPr lang="it-IT" altLang="it-IT" sz="3600" b="1" dirty="0">
              <a:latin typeface="Verdana" pitchFamily="34" charset="0"/>
            </a:endParaRPr>
          </a:p>
        </p:txBody>
      </p:sp>
      <p:sp>
        <p:nvSpPr>
          <p:cNvPr id="2051" name="CasellaDiTesto 4"/>
          <p:cNvSpPr txBox="1">
            <a:spLocks noChangeArrowheads="1"/>
          </p:cNvSpPr>
          <p:nvPr/>
        </p:nvSpPr>
        <p:spPr bwMode="auto">
          <a:xfrm>
            <a:off x="214290" y="2095480"/>
            <a:ext cx="6286544" cy="825500"/>
          </a:xfrm>
          <a:prstGeom prst="rect">
            <a:avLst/>
          </a:prstGeom>
          <a:solidFill>
            <a:schemeClr val="bg1">
              <a:alpha val="85097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altLang="it-IT" sz="1600" b="1" dirty="0" smtClean="0">
                <a:latin typeface="Verdana" pitchFamily="34" charset="0"/>
              </a:rPr>
              <a:t>28 Settembre e 5 Ottobre 2015</a:t>
            </a:r>
            <a:r>
              <a:rPr lang="it-IT" altLang="it-IT" sz="1600" b="1" dirty="0">
                <a:latin typeface="Verdana" pitchFamily="34" charset="0"/>
              </a:rPr>
              <a:t>, </a:t>
            </a:r>
          </a:p>
          <a:p>
            <a:pPr algn="ctr"/>
            <a:r>
              <a:rPr lang="it-IT" altLang="it-IT" sz="1600" b="1" dirty="0">
                <a:latin typeface="Verdana" pitchFamily="34" charset="0"/>
              </a:rPr>
              <a:t>ore </a:t>
            </a:r>
            <a:r>
              <a:rPr lang="it-IT" altLang="it-IT" sz="1600" b="1" dirty="0" smtClean="0">
                <a:latin typeface="Verdana" pitchFamily="34" charset="0"/>
              </a:rPr>
              <a:t>14.30 </a:t>
            </a:r>
            <a:r>
              <a:rPr lang="it-IT" altLang="it-IT" sz="1600" b="1" dirty="0">
                <a:latin typeface="Verdana" pitchFamily="34" charset="0"/>
              </a:rPr>
              <a:t>- 18.30</a:t>
            </a:r>
          </a:p>
          <a:p>
            <a:pPr algn="ctr"/>
            <a:r>
              <a:rPr lang="it-IT" altLang="it-IT" sz="1600" b="1" dirty="0">
                <a:latin typeface="Verdana" pitchFamily="34" charset="0"/>
              </a:rPr>
              <a:t>Fondazione CUOA, Altavilla Vic.na (VI)</a:t>
            </a:r>
          </a:p>
        </p:txBody>
      </p:sp>
      <p:sp>
        <p:nvSpPr>
          <p:cNvPr id="2052" name="CasellaDiTesto 6"/>
          <p:cNvSpPr txBox="1">
            <a:spLocks noChangeArrowheads="1"/>
          </p:cNvSpPr>
          <p:nvPr/>
        </p:nvSpPr>
        <p:spPr bwMode="auto">
          <a:xfrm>
            <a:off x="214290" y="3167050"/>
            <a:ext cx="6215106" cy="3647152"/>
          </a:xfrm>
          <a:prstGeom prst="rect">
            <a:avLst/>
          </a:prstGeom>
          <a:solidFill>
            <a:schemeClr val="bg1">
              <a:alpha val="14902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altLang="it-IT" sz="1300" dirty="0" smtClean="0">
                <a:latin typeface="Verdana" pitchFamily="34" charset="0"/>
              </a:rPr>
              <a:t>Due seminari </a:t>
            </a:r>
            <a:r>
              <a:rPr lang="it-IT" altLang="it-IT" sz="1300" dirty="0">
                <a:latin typeface="Verdana" pitchFamily="34" charset="0"/>
              </a:rPr>
              <a:t>di approfondimento con i migliori studi legali italiani ed esperti per </a:t>
            </a:r>
            <a:r>
              <a:rPr lang="it-IT" altLang="it-IT" sz="1300" dirty="0" smtClean="0">
                <a:latin typeface="Verdana" pitchFamily="34" charset="0"/>
              </a:rPr>
              <a:t>illustrare </a:t>
            </a:r>
            <a:r>
              <a:rPr lang="it-IT" altLang="it-IT" sz="1300" dirty="0">
                <a:latin typeface="Verdana" pitchFamily="34" charset="0"/>
              </a:rPr>
              <a:t>in tutti i dettagli </a:t>
            </a:r>
            <a:r>
              <a:rPr lang="it-IT" altLang="it-IT" sz="1300" dirty="0" smtClean="0">
                <a:latin typeface="Verdana" pitchFamily="34" charset="0"/>
              </a:rPr>
              <a:t>il </a:t>
            </a:r>
            <a:r>
              <a:rPr lang="it-IT" altLang="it-IT" sz="1300" dirty="0">
                <a:latin typeface="Verdana" pitchFamily="34" charset="0"/>
              </a:rPr>
              <a:t>Jobs </a:t>
            </a:r>
            <a:r>
              <a:rPr lang="it-IT" altLang="it-IT" sz="1300" dirty="0" err="1">
                <a:latin typeface="Verdana" pitchFamily="34" charset="0"/>
              </a:rPr>
              <a:t>act</a:t>
            </a:r>
            <a:r>
              <a:rPr lang="it-IT" altLang="it-IT" sz="1300" dirty="0">
                <a:latin typeface="Verdana" pitchFamily="34" charset="0"/>
              </a:rPr>
              <a:t> (</a:t>
            </a:r>
            <a:r>
              <a:rPr lang="it-IT" altLang="it-IT" sz="1300" dirty="0" smtClean="0">
                <a:latin typeface="Verdana" pitchFamily="34" charset="0"/>
              </a:rPr>
              <a:t>L.183/2014) e i decreti attuativi, in particolare:</a:t>
            </a:r>
            <a:endParaRPr lang="it-IT" altLang="it-IT" sz="1300" dirty="0">
              <a:latin typeface="Verdana" pitchFamily="34" charset="0"/>
            </a:endParaRPr>
          </a:p>
          <a:p>
            <a:pPr algn="just">
              <a:buFont typeface="Arial" pitchFamily="34" charset="0"/>
              <a:buChar char="•"/>
            </a:pPr>
            <a:endParaRPr lang="it-IT" altLang="it-IT" sz="1300" b="1" dirty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it-IT" altLang="it-IT" sz="1300" b="1" dirty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 il contratto a tutele </a:t>
            </a:r>
            <a:r>
              <a:rPr lang="it-IT" altLang="it-IT" sz="13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crescenti</a:t>
            </a:r>
            <a:endParaRPr lang="it-IT" altLang="it-IT" sz="1300" b="1" dirty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 algn="just">
              <a:buFont typeface="Arial" pitchFamily="34" charset="0"/>
              <a:buChar char="•"/>
            </a:pPr>
            <a:endParaRPr lang="it-IT" altLang="it-IT" sz="1300" b="1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it-IT" altLang="it-IT" sz="13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 </a:t>
            </a:r>
            <a:r>
              <a:rPr lang="it-IT" altLang="it-IT" sz="1300" b="1" dirty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il </a:t>
            </a:r>
            <a:r>
              <a:rPr lang="it-IT" altLang="it-IT" sz="1300" b="1" dirty="0" err="1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demansionamento</a:t>
            </a:r>
            <a:endParaRPr lang="it-IT" altLang="it-IT" sz="1300" b="1" dirty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 algn="just">
              <a:buFont typeface="Arial" pitchFamily="34" charset="0"/>
              <a:buChar char="•"/>
            </a:pPr>
            <a:endParaRPr lang="it-IT" altLang="it-IT" sz="1300" b="1" dirty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it-IT" altLang="it-IT" sz="1300" b="1" dirty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  i nuovi ammortizzatori sociali e la </a:t>
            </a:r>
            <a:r>
              <a:rPr lang="it-IT" altLang="it-IT" sz="13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NASPI</a:t>
            </a:r>
            <a:endParaRPr lang="it-IT" altLang="it-IT" sz="1300" b="1" dirty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 algn="just">
              <a:buFont typeface="Arial" pitchFamily="34" charset="0"/>
              <a:buChar char="•"/>
            </a:pPr>
            <a:endParaRPr lang="it-IT" altLang="it-IT" sz="1300" b="1" dirty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it-IT" altLang="it-IT" sz="1300" b="1" dirty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 le politiche </a:t>
            </a:r>
            <a:r>
              <a:rPr lang="it-IT" altLang="it-IT" sz="13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attive del lavoro</a:t>
            </a:r>
          </a:p>
          <a:p>
            <a:pPr algn="just">
              <a:buFont typeface="Arial" pitchFamily="34" charset="0"/>
              <a:buChar char="•"/>
            </a:pPr>
            <a:endParaRPr lang="it-IT" altLang="it-IT" sz="1300" b="1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it-IT" altLang="it-IT" sz="13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 la semplificazione dei contratti e il nuovo regime dei co.co.co.</a:t>
            </a:r>
            <a:endParaRPr lang="it-IT" altLang="it-IT" sz="1300" b="1" dirty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 algn="just">
              <a:buFont typeface="Arial" pitchFamily="34" charset="0"/>
              <a:buChar char="•"/>
            </a:pPr>
            <a:endParaRPr lang="it-IT" altLang="it-IT" sz="1300" b="1" dirty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it-IT" altLang="it-IT" sz="1300" b="1" dirty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 i controlli a </a:t>
            </a:r>
            <a:r>
              <a:rPr lang="it-IT" altLang="it-IT" sz="13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distanza</a:t>
            </a:r>
          </a:p>
          <a:p>
            <a:pPr algn="just">
              <a:buFont typeface="Arial" pitchFamily="34" charset="0"/>
              <a:buChar char="•"/>
            </a:pPr>
            <a:endParaRPr lang="it-IT" altLang="it-IT" sz="1300" b="1" dirty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it-IT" altLang="it-IT" sz="13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 i tempi di conciliazione di vita e di lavoro.</a:t>
            </a:r>
            <a:endParaRPr lang="it-IT" altLang="it-IT" sz="1300" b="1" dirty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 algn="just">
              <a:buFont typeface="Wingdings" pitchFamily="2" charset="2"/>
              <a:buNone/>
            </a:pPr>
            <a:endParaRPr lang="it-IT" altLang="it-IT" sz="1000" dirty="0">
              <a:solidFill>
                <a:schemeClr val="accent6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2053" name="CasellaDiTesto 15"/>
          <p:cNvSpPr txBox="1">
            <a:spLocks noChangeArrowheads="1"/>
          </p:cNvSpPr>
          <p:nvPr/>
        </p:nvSpPr>
        <p:spPr bwMode="auto">
          <a:xfrm>
            <a:off x="228258" y="6643568"/>
            <a:ext cx="6500858" cy="3262432"/>
          </a:xfrm>
          <a:prstGeom prst="rect">
            <a:avLst/>
          </a:prstGeom>
          <a:solidFill>
            <a:schemeClr val="bg1">
              <a:alpha val="85097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altLang="it-IT" sz="13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Intervengono: </a:t>
            </a:r>
          </a:p>
          <a:p>
            <a:pPr algn="just"/>
            <a:endParaRPr lang="it-IT" altLang="it-IT" sz="13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it-IT" altLang="it-IT" sz="1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Simone Baghin, Consulente del Lavoro</a:t>
            </a:r>
          </a:p>
          <a:p>
            <a:pPr algn="just"/>
            <a:endParaRPr lang="it-IT" altLang="it-IT" sz="1000" i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it-IT" altLang="it-IT" sz="1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Patrizio </a:t>
            </a:r>
            <a:r>
              <a:rPr lang="it-IT" altLang="it-IT" sz="1000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Bernardo, Avvocato, Studio Legale </a:t>
            </a:r>
            <a:r>
              <a:rPr lang="it-IT" altLang="it-IT" sz="1000" i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Lexjus</a:t>
            </a:r>
            <a:r>
              <a:rPr lang="it-IT" altLang="it-IT" sz="1000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altLang="it-IT" sz="1000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Sinacta</a:t>
            </a:r>
            <a:endParaRPr lang="it-IT" altLang="it-IT" sz="1000" i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it-IT" altLang="it-IT" sz="1000" i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it-IT" altLang="it-IT" sz="1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Ezio Bisatti , Avvocato, LABLAW Studio Legale </a:t>
            </a:r>
            <a:endParaRPr lang="it-IT" altLang="it-IT" sz="1000" i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it-IT" sz="1000" i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it-IT" sz="1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Antonio Bonardo, Public Affairs Senior </a:t>
            </a:r>
            <a:r>
              <a:rPr lang="it-IT" sz="1000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Director</a:t>
            </a:r>
            <a:r>
              <a:rPr lang="it-IT" sz="1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altLang="it-IT" sz="1000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Gi</a:t>
            </a:r>
            <a:r>
              <a:rPr lang="it-IT" altLang="it-IT" sz="1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Group</a:t>
            </a:r>
          </a:p>
          <a:p>
            <a:pPr algn="just"/>
            <a:endParaRPr lang="it-IT" altLang="it-IT" sz="1000" i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it-IT" altLang="it-IT" sz="1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Alessandro Di Stefano, Avvocato, Studio Ferrante e Associati</a:t>
            </a:r>
          </a:p>
          <a:p>
            <a:pPr algn="just"/>
            <a:endParaRPr lang="it-IT" altLang="it-IT" sz="1000" i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it-IT" altLang="it-IT" sz="1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Luca </a:t>
            </a:r>
            <a:r>
              <a:rPr lang="it-IT" altLang="it-IT" sz="1000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Failla, Avvocato, LABLAW Studio Legale </a:t>
            </a:r>
            <a:endParaRPr lang="it-IT" altLang="it-IT" sz="1000" i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it-IT" altLang="it-IT" sz="1000" i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it-IT" altLang="it-IT" sz="1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Michele </a:t>
            </a:r>
            <a:r>
              <a:rPr lang="it-IT" altLang="it-IT" sz="1000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Franzè</a:t>
            </a:r>
            <a:r>
              <a:rPr lang="it-IT" altLang="it-IT" sz="1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Presidente </a:t>
            </a:r>
            <a:r>
              <a:rPr lang="it-IT" altLang="it-IT" sz="1000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Axerta</a:t>
            </a:r>
            <a:r>
              <a:rPr lang="it-IT" altLang="it-IT" sz="1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S.p.a.</a:t>
            </a:r>
          </a:p>
          <a:p>
            <a:pPr algn="just"/>
            <a:endParaRPr lang="it-IT" altLang="it-IT" sz="1000" i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it-IT" altLang="it-IT" sz="1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Andrea </a:t>
            </a:r>
            <a:r>
              <a:rPr lang="it-IT" altLang="it-IT" sz="1000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Stanchi, Avvocato, Studio Legale Stanchi e Associati</a:t>
            </a:r>
          </a:p>
          <a:p>
            <a:pPr algn="just"/>
            <a:endParaRPr lang="it-IT" altLang="it-IT" sz="1000" i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it-IT" altLang="it-IT" sz="1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Sante Romano, Direttore Dipartimento Formazione </a:t>
            </a:r>
            <a:r>
              <a:rPr lang="it-IT" altLang="it-IT" sz="1000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Regione Veneto</a:t>
            </a:r>
          </a:p>
          <a:p>
            <a:pPr algn="just">
              <a:buFontTx/>
              <a:buChar char="•"/>
            </a:pPr>
            <a:endParaRPr lang="it-IT" altLang="it-IT" sz="1000" dirty="0">
              <a:solidFill>
                <a:schemeClr val="accent6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055" name="Picture 8" descr="AIDP trivene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9138" y="273050"/>
            <a:ext cx="1223962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9" descr="Logo_Cuo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6700" y="128588"/>
            <a:ext cx="1004888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asellaDiTesto 2"/>
          <p:cNvSpPr txBox="1">
            <a:spLocks noChangeArrowheads="1"/>
          </p:cNvSpPr>
          <p:nvPr/>
        </p:nvSpPr>
        <p:spPr bwMode="auto">
          <a:xfrm>
            <a:off x="1857364" y="1381100"/>
            <a:ext cx="286649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3600" b="1" dirty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Il Jobs </a:t>
            </a:r>
            <a:r>
              <a:rPr lang="it-IT" altLang="it-IT" sz="3600" b="1" dirty="0" err="1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act</a:t>
            </a:r>
            <a:endParaRPr lang="it-IT" altLang="it-IT" sz="3600" b="1" dirty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7"/>
          <p:cNvSpPr>
            <a:spLocks noChangeArrowheads="1"/>
          </p:cNvSpPr>
          <p:nvPr/>
        </p:nvSpPr>
        <p:spPr bwMode="auto">
          <a:xfrm>
            <a:off x="357166" y="264009"/>
            <a:ext cx="6357982" cy="10556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endParaRPr lang="it-IT" altLang="it-IT" b="1" dirty="0" smtClean="0">
              <a:latin typeface="Arial" charset="0"/>
            </a:endParaRPr>
          </a:p>
          <a:p>
            <a:endParaRPr lang="it-IT" altLang="it-IT" b="1" dirty="0">
              <a:latin typeface="Arial" charset="0"/>
            </a:endParaRPr>
          </a:p>
          <a:p>
            <a:pPr algn="ctr"/>
            <a:endParaRPr lang="it-IT" altLang="it-IT" sz="1200" b="1" dirty="0" smtClean="0">
              <a:solidFill>
                <a:schemeClr val="accent2"/>
              </a:solidFill>
              <a:latin typeface="Arial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it-IT" altLang="it-IT" sz="1200" b="1" dirty="0" smtClean="0">
              <a:solidFill>
                <a:schemeClr val="accent2"/>
              </a:solidFill>
              <a:latin typeface="Arial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it-IT" altLang="it-IT" sz="1300" b="1" dirty="0" smtClean="0">
                <a:solidFill>
                  <a:schemeClr val="accent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28 </a:t>
            </a:r>
            <a:r>
              <a:rPr lang="it-IT" altLang="it-IT" sz="1300" b="1" dirty="0">
                <a:solidFill>
                  <a:schemeClr val="accent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Settembre </a:t>
            </a:r>
            <a:r>
              <a:rPr lang="it-IT" altLang="it-IT" sz="1300" b="1" dirty="0" smtClean="0">
                <a:solidFill>
                  <a:schemeClr val="accent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2015, </a:t>
            </a:r>
            <a:r>
              <a:rPr lang="it-IT" altLang="it-IT" sz="1300" b="1" dirty="0">
                <a:solidFill>
                  <a:schemeClr val="accent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ore </a:t>
            </a:r>
            <a:r>
              <a:rPr lang="it-IT" altLang="it-IT" sz="1300" b="1" dirty="0" smtClean="0">
                <a:solidFill>
                  <a:schemeClr val="accent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14.30 </a:t>
            </a:r>
            <a:r>
              <a:rPr lang="it-IT" altLang="it-IT" sz="1300" b="1" dirty="0">
                <a:solidFill>
                  <a:schemeClr val="accent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18.30</a:t>
            </a:r>
          </a:p>
          <a:p>
            <a:pPr algn="ctr"/>
            <a:r>
              <a:rPr lang="it-IT" altLang="it-IT" sz="1300" b="1" dirty="0" smtClean="0">
                <a:solidFill>
                  <a:schemeClr val="accent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 cresce </a:t>
            </a:r>
            <a:r>
              <a:rPr lang="it-IT" altLang="it-IT" sz="1300" b="1" dirty="0">
                <a:solidFill>
                  <a:schemeClr val="accent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(contratto a tempo indeterminato), si </a:t>
            </a:r>
            <a:r>
              <a:rPr lang="it-IT" altLang="it-IT" sz="1300" b="1" dirty="0" smtClean="0">
                <a:solidFill>
                  <a:schemeClr val="accent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scende </a:t>
            </a:r>
            <a:r>
              <a:rPr lang="it-IT" altLang="it-IT" sz="1300" b="1" dirty="0">
                <a:solidFill>
                  <a:schemeClr val="accent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it-IT" altLang="it-IT" sz="1300" b="1" dirty="0" err="1">
                <a:solidFill>
                  <a:schemeClr val="accent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co.co.pro</a:t>
            </a:r>
            <a:r>
              <a:rPr lang="it-IT" altLang="it-IT" sz="1300" b="1" dirty="0">
                <a:solidFill>
                  <a:schemeClr val="accent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e si controlla (a distanza)</a:t>
            </a:r>
          </a:p>
          <a:p>
            <a:endParaRPr lang="it-IT" altLang="it-IT" sz="1200" dirty="0">
              <a:solidFill>
                <a:schemeClr val="accent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altLang="it-IT" sz="1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Le </a:t>
            </a:r>
            <a:r>
              <a:rPr lang="it-IT" altLang="it-IT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ragioni della riforma </a:t>
            </a:r>
          </a:p>
          <a:p>
            <a:r>
              <a:rPr lang="it-IT" altLang="it-IT" sz="12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On</a:t>
            </a:r>
            <a:r>
              <a:rPr lang="it-IT" altLang="it-IT" sz="12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. Giorgio Santini </a:t>
            </a:r>
            <a:r>
              <a:rPr lang="it-IT" altLang="it-IT" sz="12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 Senatore della Repubblica </a:t>
            </a:r>
            <a:endParaRPr lang="it-IT" altLang="it-IT" sz="1200" b="1" i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altLang="it-IT" sz="1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altLang="it-IT" sz="1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Il </a:t>
            </a:r>
            <a:r>
              <a:rPr lang="it-IT" altLang="it-IT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contratto a tutele </a:t>
            </a:r>
            <a:r>
              <a:rPr lang="it-IT" altLang="it-IT" sz="1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crescenti ed il regime delle mansioni  </a:t>
            </a:r>
          </a:p>
          <a:p>
            <a:r>
              <a:rPr lang="it-IT" altLang="it-IT" sz="12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Avv. Luca </a:t>
            </a:r>
            <a:r>
              <a:rPr lang="it-IT" altLang="it-IT" sz="1200" b="1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Failla</a:t>
            </a:r>
            <a:r>
              <a:rPr lang="it-IT" altLang="it-IT" sz="12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- LABLAW Studio Legale</a:t>
            </a:r>
          </a:p>
          <a:p>
            <a:endParaRPr lang="it-IT" altLang="it-IT" sz="12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altLang="it-IT" sz="1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La semplificazione dei contratti e la nuova normativa dei co.co.pro.</a:t>
            </a:r>
          </a:p>
          <a:p>
            <a:r>
              <a:rPr lang="it-IT" altLang="it-IT" sz="12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Avv.  Ezio </a:t>
            </a:r>
            <a:r>
              <a:rPr lang="it-IT" altLang="it-IT" sz="1200" b="1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Bisatti</a:t>
            </a:r>
            <a:r>
              <a:rPr lang="it-IT" altLang="it-IT" sz="12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- LABLAW  Studio Legale</a:t>
            </a:r>
          </a:p>
          <a:p>
            <a:endParaRPr lang="it-IT" altLang="it-IT" sz="1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altLang="it-IT" sz="1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I controlli a distanza</a:t>
            </a:r>
          </a:p>
          <a:p>
            <a:r>
              <a:rPr lang="it-IT" altLang="it-IT" sz="12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Avv. Andrea Stanchi - Studio Legale Stanchi e Associati</a:t>
            </a:r>
          </a:p>
          <a:p>
            <a:r>
              <a:rPr lang="it-IT" altLang="it-IT" sz="12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Generale Michele </a:t>
            </a:r>
            <a:r>
              <a:rPr lang="it-IT" altLang="it-IT" sz="1200" b="1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Franzè</a:t>
            </a:r>
            <a:r>
              <a:rPr lang="it-IT" altLang="it-IT" sz="12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Presidente </a:t>
            </a:r>
            <a:r>
              <a:rPr lang="it-IT" altLang="it-IT" sz="1200" b="1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Axerta</a:t>
            </a:r>
            <a:endParaRPr lang="it-IT" altLang="it-IT" sz="1200" b="1" i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altLang="it-IT" sz="12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altLang="it-IT" sz="12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it-IT" altLang="it-IT" sz="1300" b="1" dirty="0" smtClean="0">
                <a:solidFill>
                  <a:schemeClr val="accent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 Ottobre 2015, </a:t>
            </a:r>
            <a:r>
              <a:rPr lang="it-IT" altLang="it-IT" sz="1300" b="1" dirty="0">
                <a:solidFill>
                  <a:schemeClr val="accent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ore </a:t>
            </a:r>
            <a:r>
              <a:rPr lang="it-IT" altLang="it-IT" sz="1300" b="1" dirty="0" smtClean="0">
                <a:solidFill>
                  <a:schemeClr val="accent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14.30 </a:t>
            </a:r>
            <a:r>
              <a:rPr lang="it-IT" altLang="it-IT" sz="1300" b="1" dirty="0">
                <a:solidFill>
                  <a:schemeClr val="accent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18.30</a:t>
            </a:r>
            <a:endParaRPr lang="it-IT" altLang="it-IT" sz="1300" dirty="0">
              <a:solidFill>
                <a:schemeClr val="accent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it-IT" altLang="it-IT" sz="1300" b="1" dirty="0" smtClean="0">
                <a:solidFill>
                  <a:schemeClr val="accent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Semplifico </a:t>
            </a:r>
            <a:r>
              <a:rPr lang="it-IT" altLang="it-IT" sz="1300" b="1" dirty="0">
                <a:solidFill>
                  <a:schemeClr val="accent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(i </a:t>
            </a:r>
            <a:r>
              <a:rPr lang="it-IT" altLang="it-IT" sz="1300" b="1" dirty="0" smtClean="0">
                <a:solidFill>
                  <a:schemeClr val="accent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contratti), ammortizzo (la cassa) </a:t>
            </a:r>
          </a:p>
          <a:p>
            <a:pPr algn="ctr"/>
            <a:r>
              <a:rPr lang="it-IT" altLang="it-IT" sz="1300" b="1" dirty="0" smtClean="0">
                <a:solidFill>
                  <a:schemeClr val="accent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 attivo (le politiche) </a:t>
            </a:r>
            <a:endParaRPr lang="it-IT" altLang="it-IT" sz="1300" dirty="0">
              <a:solidFill>
                <a:schemeClr val="accent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altLang="it-IT" sz="1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altLang="it-IT" sz="12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altLang="it-IT" sz="1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Contratto a termine e somministrazione di lavoro</a:t>
            </a:r>
          </a:p>
          <a:p>
            <a:r>
              <a:rPr lang="it-IT" altLang="it-IT" sz="12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Avv. Patrizio Bernardo - Studio Legale </a:t>
            </a:r>
            <a:r>
              <a:rPr lang="it-IT" altLang="it-IT" sz="1200" b="1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Lexjus</a:t>
            </a:r>
            <a:r>
              <a:rPr lang="it-IT" altLang="it-IT" sz="12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altLang="it-IT" sz="1200" b="1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Sinacta</a:t>
            </a:r>
            <a:endParaRPr lang="it-IT" altLang="it-IT" sz="1200" b="1" i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altLang="it-IT" sz="12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altLang="it-IT" sz="1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La </a:t>
            </a:r>
            <a:r>
              <a:rPr lang="it-IT" altLang="it-IT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disciplina degli </a:t>
            </a:r>
            <a:r>
              <a:rPr lang="it-IT" altLang="it-IT" sz="1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ammortizzatori sociali (CIGO e CIGS); Naspi e ASDI</a:t>
            </a:r>
          </a:p>
          <a:p>
            <a:r>
              <a:rPr lang="it-IT" altLang="it-IT" sz="12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Dott. Simone </a:t>
            </a:r>
            <a:r>
              <a:rPr lang="it-IT" altLang="it-IT" sz="1200" b="1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Baghin</a:t>
            </a:r>
            <a:r>
              <a:rPr lang="it-IT" altLang="it-IT" sz="12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- Consulente del Lavoro </a:t>
            </a:r>
            <a:endParaRPr lang="it-IT" altLang="it-IT" sz="1200" b="1" i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altLang="it-IT" sz="1200" b="1" i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altLang="it-IT" sz="12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Le </a:t>
            </a:r>
            <a:r>
              <a:rPr lang="it-IT" altLang="it-IT" sz="12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novità in materia di conciliazione di tempi di vita e di lavoro</a:t>
            </a:r>
          </a:p>
          <a:p>
            <a:r>
              <a:rPr lang="it-IT" altLang="it-IT" sz="12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Avv. </a:t>
            </a:r>
            <a:r>
              <a:rPr lang="it-IT" altLang="it-IT" sz="12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Alessandro Di Stefano, Studio Ferrante e Associati</a:t>
            </a:r>
            <a:endParaRPr lang="it-IT" altLang="it-IT" sz="1200" b="1" i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altLang="it-IT" sz="1200" b="1" i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altLang="it-IT" sz="1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Le </a:t>
            </a:r>
            <a:r>
              <a:rPr lang="it-IT" altLang="it-IT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politiche attive e il contratto di ricollocazione</a:t>
            </a:r>
          </a:p>
          <a:p>
            <a:r>
              <a:rPr lang="it-IT" sz="12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Dott. Antonio </a:t>
            </a:r>
            <a:r>
              <a:rPr lang="it-IT" sz="1200" b="1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Bonardo</a:t>
            </a:r>
            <a:r>
              <a:rPr lang="it-IT" sz="12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- Public </a:t>
            </a:r>
            <a:r>
              <a:rPr lang="it-IT" sz="1200" b="1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Affairs</a:t>
            </a:r>
            <a:r>
              <a:rPr lang="it-IT" sz="12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Senior </a:t>
            </a:r>
            <a:r>
              <a:rPr lang="it-IT" sz="1200" b="1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Director</a:t>
            </a:r>
            <a:r>
              <a:rPr lang="it-IT" sz="12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altLang="it-IT" sz="12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Gi Group</a:t>
            </a:r>
            <a:endParaRPr lang="it-IT" altLang="it-IT" sz="1200" b="1" i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altLang="it-IT" sz="12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Dott. Santo </a:t>
            </a:r>
            <a:r>
              <a:rPr lang="it-IT" altLang="it-IT" sz="12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Romano - </a:t>
            </a:r>
            <a:r>
              <a:rPr lang="it-IT" altLang="it-IT" sz="12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Direttore Dipartimento Formazione</a:t>
            </a:r>
          </a:p>
          <a:p>
            <a:endParaRPr lang="it-IT" altLang="it-IT" sz="12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altLang="it-IT" sz="1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altLang="it-IT" sz="1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Conclude(*): </a:t>
            </a:r>
            <a:r>
              <a:rPr lang="it-IT" altLang="it-IT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Elena </a:t>
            </a:r>
            <a:r>
              <a:rPr lang="it-IT" altLang="it-IT" sz="12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Donazzan</a:t>
            </a:r>
            <a:r>
              <a:rPr lang="it-IT" altLang="it-IT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, Assessore al lavoro della Regione </a:t>
            </a:r>
            <a:r>
              <a:rPr lang="it-IT" altLang="it-IT" sz="1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Veneto</a:t>
            </a:r>
          </a:p>
          <a:p>
            <a:endParaRPr lang="it-IT" altLang="it-IT" sz="12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altLang="it-IT" sz="12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altLang="it-IT" sz="12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altLang="it-IT" sz="1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(*) in attesa di conferma della partecipazione</a:t>
            </a:r>
          </a:p>
          <a:p>
            <a:endParaRPr lang="it-IT" altLang="it-IT" sz="1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altLang="it-IT" sz="1200" b="1" dirty="0">
              <a:solidFill>
                <a:schemeClr val="accent1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altLang="it-IT" sz="12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altLang="it-IT" sz="1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altLang="it-IT" sz="12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altLang="it-IT" sz="1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altLang="it-IT" sz="1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altLang="it-IT" sz="1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076" name="Picture 11" descr="AIDP trivene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9138" y="273050"/>
            <a:ext cx="1223962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12" descr="Logo_Cuo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6700" y="128588"/>
            <a:ext cx="1004888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sellaDiTesto 2"/>
          <p:cNvSpPr txBox="1">
            <a:spLocks noChangeArrowheads="1"/>
          </p:cNvSpPr>
          <p:nvPr/>
        </p:nvSpPr>
        <p:spPr bwMode="auto">
          <a:xfrm>
            <a:off x="2276475" y="1423988"/>
            <a:ext cx="26654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2800" b="1" dirty="0" smtClean="0">
                <a:solidFill>
                  <a:schemeClr val="accent2"/>
                </a:solidFill>
                <a:latin typeface="Verdana" pitchFamily="34" charset="0"/>
              </a:rPr>
              <a:t>Il Jobs </a:t>
            </a:r>
            <a:r>
              <a:rPr lang="it-IT" altLang="it-IT" sz="2800" b="1" smtClean="0">
                <a:solidFill>
                  <a:schemeClr val="accent2"/>
                </a:solidFill>
                <a:latin typeface="Verdana" pitchFamily="34" charset="0"/>
              </a:rPr>
              <a:t>Act</a:t>
            </a:r>
            <a:endParaRPr lang="it-IT" altLang="it-IT" sz="2800" b="1" dirty="0" smtClean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4099" name="CasellaDiTesto 6"/>
          <p:cNvSpPr txBox="1">
            <a:spLocks noChangeArrowheads="1"/>
          </p:cNvSpPr>
          <p:nvPr/>
        </p:nvSpPr>
        <p:spPr bwMode="auto">
          <a:xfrm>
            <a:off x="333375" y="2576513"/>
            <a:ext cx="6048375" cy="2031325"/>
          </a:xfrm>
          <a:prstGeom prst="rect">
            <a:avLst/>
          </a:prstGeom>
          <a:solidFill>
            <a:srgbClr val="95B3D7">
              <a:alpha val="14902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it-IT" altLang="it-IT" dirty="0">
                <a:solidFill>
                  <a:schemeClr val="accent2"/>
                </a:solidFill>
                <a:latin typeface="Verdana" pitchFamily="34" charset="0"/>
              </a:rPr>
              <a:t>Condizioni per la partecipazione</a:t>
            </a:r>
          </a:p>
          <a:p>
            <a:pPr algn="ctr">
              <a:buFont typeface="Wingdings" pitchFamily="2" charset="2"/>
              <a:buChar char="ü"/>
            </a:pPr>
            <a:endParaRPr lang="it-IT" altLang="it-IT" dirty="0">
              <a:latin typeface="Verdana" pitchFamily="34" charset="0"/>
            </a:endParaRPr>
          </a:p>
          <a:p>
            <a:pPr algn="just">
              <a:buFont typeface="Wingdings" pitchFamily="2" charset="2"/>
              <a:buNone/>
            </a:pPr>
            <a:r>
              <a:rPr lang="it-IT" altLang="it-IT" sz="1000" dirty="0">
                <a:latin typeface="Verdana" pitchFamily="34" charset="0"/>
              </a:rPr>
              <a:t>I seminari sono aperti ai:</a:t>
            </a:r>
          </a:p>
          <a:p>
            <a:pPr algn="just">
              <a:buFont typeface="Wingdings" pitchFamily="2" charset="2"/>
              <a:buChar char="ü"/>
            </a:pPr>
            <a:endParaRPr lang="it-IT" altLang="it-IT" sz="1000" dirty="0">
              <a:latin typeface="Verdana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it-IT" altLang="it-IT" sz="1000" dirty="0">
                <a:latin typeface="Verdana" pitchFamily="34" charset="0"/>
              </a:rPr>
              <a:t> </a:t>
            </a:r>
            <a:r>
              <a:rPr lang="it-IT" altLang="it-IT" sz="1000" dirty="0" smtClean="0">
                <a:latin typeface="Verdana" pitchFamily="34" charset="0"/>
              </a:rPr>
              <a:t>Soci </a:t>
            </a:r>
            <a:r>
              <a:rPr lang="it-IT" altLang="it-IT" sz="1000" dirty="0">
                <a:latin typeface="Verdana" pitchFamily="34" charset="0"/>
              </a:rPr>
              <a:t>AIDP </a:t>
            </a:r>
            <a:r>
              <a:rPr lang="it-IT" altLang="it-IT" sz="1000" dirty="0" smtClean="0">
                <a:latin typeface="Verdana" pitchFamily="34" charset="0"/>
              </a:rPr>
              <a:t>Triveneto </a:t>
            </a:r>
            <a:r>
              <a:rPr lang="it-IT" altLang="it-IT" sz="1000" dirty="0">
                <a:latin typeface="Verdana" pitchFamily="34" charset="0"/>
              </a:rPr>
              <a:t>in regola con l’iscrizione </a:t>
            </a:r>
            <a:r>
              <a:rPr lang="it-IT" altLang="it-IT" sz="1000" dirty="0" smtClean="0">
                <a:latin typeface="Verdana" pitchFamily="34" charset="0"/>
              </a:rPr>
              <a:t>2015 </a:t>
            </a:r>
            <a:r>
              <a:rPr lang="it-IT" altLang="it-IT" sz="1000" dirty="0">
                <a:latin typeface="Verdana" pitchFamily="34" charset="0"/>
              </a:rPr>
              <a:t>e, per un numero limitato di persone, anche agli iscritti AIDP di altri gruppi regionali con apposita certificazione dell’iscrizione 2015 dalla segreteria di </a:t>
            </a:r>
            <a:r>
              <a:rPr lang="it-IT" altLang="it-IT" sz="1000" dirty="0" smtClean="0">
                <a:latin typeface="Verdana" pitchFamily="34" charset="0"/>
              </a:rPr>
              <a:t>appartenenza,</a:t>
            </a:r>
            <a:endParaRPr lang="it-IT" altLang="it-IT" sz="1000" dirty="0">
              <a:latin typeface="Verdana" pitchFamily="34" charset="0"/>
            </a:endParaRPr>
          </a:p>
          <a:p>
            <a:pPr algn="just">
              <a:buFont typeface="Wingdings" pitchFamily="2" charset="2"/>
              <a:buChar char="ü"/>
            </a:pPr>
            <a:endParaRPr lang="it-IT" altLang="it-IT" sz="1000" dirty="0">
              <a:latin typeface="Verdana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it-IT" altLang="it-IT" sz="1000" dirty="0">
                <a:latin typeface="Verdana" pitchFamily="34" charset="0"/>
              </a:rPr>
              <a:t>  partecipanti del corso Job Leader HR promosso dalla Fondazione </a:t>
            </a:r>
            <a:r>
              <a:rPr lang="it-IT" altLang="it-IT" sz="1000" dirty="0" smtClean="0">
                <a:latin typeface="Verdana" pitchFamily="34" charset="0"/>
              </a:rPr>
              <a:t>CUOA,</a:t>
            </a:r>
          </a:p>
          <a:p>
            <a:pPr algn="just">
              <a:buFont typeface="Wingdings" pitchFamily="2" charset="2"/>
              <a:buChar char="ü"/>
            </a:pPr>
            <a:endParaRPr lang="it-IT" altLang="it-IT" sz="1000" dirty="0">
              <a:latin typeface="Verdana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it-IT" altLang="it-IT" sz="1000" dirty="0" smtClean="0">
                <a:latin typeface="Verdana" pitchFamily="34" charset="0"/>
              </a:rPr>
              <a:t> altre iscrizioni: 200 Euro per singola giornata (a Fondazione CUOA).</a:t>
            </a:r>
            <a:endParaRPr lang="it-IT" altLang="it-IT" sz="1000" dirty="0">
              <a:latin typeface="Verdana" pitchFamily="34" charset="0"/>
            </a:endParaRPr>
          </a:p>
        </p:txBody>
      </p:sp>
      <p:sp>
        <p:nvSpPr>
          <p:cNvPr id="4100" name="CasellaDiTesto 15"/>
          <p:cNvSpPr txBox="1">
            <a:spLocks noChangeArrowheads="1"/>
          </p:cNvSpPr>
          <p:nvPr/>
        </p:nvSpPr>
        <p:spPr bwMode="auto">
          <a:xfrm>
            <a:off x="333374" y="4737100"/>
            <a:ext cx="6024583" cy="2215991"/>
          </a:xfrm>
          <a:prstGeom prst="rect">
            <a:avLst/>
          </a:prstGeom>
          <a:solidFill>
            <a:schemeClr val="bg2">
              <a:alpha val="85097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altLang="it-IT" dirty="0">
                <a:solidFill>
                  <a:schemeClr val="accent2"/>
                </a:solidFill>
                <a:latin typeface="Verdana" pitchFamily="34" charset="0"/>
              </a:rPr>
              <a:t>Come iscriversi</a:t>
            </a:r>
          </a:p>
          <a:p>
            <a:pPr algn="just"/>
            <a:endParaRPr lang="it-IT" altLang="it-IT" sz="1000" dirty="0">
              <a:latin typeface="Verdana" pitchFamily="34" charset="0"/>
            </a:endParaRPr>
          </a:p>
          <a:p>
            <a:pPr algn="just"/>
            <a:r>
              <a:rPr lang="it-IT" altLang="it-IT" sz="1000" u="sng" dirty="0">
                <a:latin typeface="Verdana" pitchFamily="34" charset="0"/>
              </a:rPr>
              <a:t>L’iscrizione è obbligatoria</a:t>
            </a:r>
            <a:r>
              <a:rPr lang="it-IT" altLang="it-IT" sz="1000" dirty="0">
                <a:latin typeface="Verdana" pitchFamily="34" charset="0"/>
              </a:rPr>
              <a:t> e </a:t>
            </a:r>
            <a:r>
              <a:rPr lang="it-IT" altLang="it-IT" sz="1000" dirty="0" smtClean="0">
                <a:latin typeface="Verdana" pitchFamily="34" charset="0"/>
              </a:rPr>
              <a:t>deve essere inoltrata al </a:t>
            </a:r>
            <a:r>
              <a:rPr lang="it-IT" altLang="it-IT" sz="1000" dirty="0">
                <a:latin typeface="Verdana" pitchFamily="34" charset="0"/>
              </a:rPr>
              <a:t>seguente </a:t>
            </a:r>
            <a:r>
              <a:rPr lang="it-IT" altLang="it-IT" sz="1000" dirty="0" smtClean="0">
                <a:latin typeface="Verdana" pitchFamily="34" charset="0"/>
              </a:rPr>
              <a:t>indirizzo di posta elettronica precisando </a:t>
            </a:r>
            <a:r>
              <a:rPr lang="it-IT" altLang="it-IT" sz="1000" dirty="0">
                <a:latin typeface="Verdana" pitchFamily="34" charset="0"/>
              </a:rPr>
              <a:t>a quali seminari si intende </a:t>
            </a:r>
            <a:r>
              <a:rPr lang="it-IT" altLang="it-IT" sz="1000" dirty="0" smtClean="0">
                <a:latin typeface="Verdana" pitchFamily="34" charset="0"/>
              </a:rPr>
              <a:t>partecipare</a:t>
            </a:r>
            <a:r>
              <a:rPr lang="it-IT" altLang="it-IT" sz="1000" dirty="0">
                <a:latin typeface="Verdana" pitchFamily="34" charset="0"/>
              </a:rPr>
              <a:t>:</a:t>
            </a:r>
          </a:p>
          <a:p>
            <a:pPr algn="just"/>
            <a:endParaRPr lang="it-IT" altLang="it-IT" sz="1000" dirty="0">
              <a:latin typeface="Verdana" pitchFamily="34" charset="0"/>
            </a:endParaRPr>
          </a:p>
          <a:p>
            <a:pPr algn="just"/>
            <a:r>
              <a:rPr lang="it-IT" altLang="it-IT" sz="1000" dirty="0">
                <a:latin typeface="Verdana" pitchFamily="34" charset="0"/>
                <a:hlinkClick r:id="rId3"/>
              </a:rPr>
              <a:t>segreteria.triveneto@aidp.it</a:t>
            </a:r>
            <a:endParaRPr lang="it-IT" altLang="it-IT" sz="1000" dirty="0">
              <a:latin typeface="Verdana" pitchFamily="34" charset="0"/>
            </a:endParaRPr>
          </a:p>
          <a:p>
            <a:pPr algn="just"/>
            <a:endParaRPr lang="it-IT" altLang="it-IT" sz="1000" dirty="0">
              <a:latin typeface="Verdana" pitchFamily="34" charset="0"/>
            </a:endParaRPr>
          </a:p>
          <a:p>
            <a:pPr algn="just"/>
            <a:r>
              <a:rPr lang="it-IT" altLang="it-IT" sz="1000" dirty="0">
                <a:latin typeface="Verdana" pitchFamily="34" charset="0"/>
              </a:rPr>
              <a:t>Si prega </a:t>
            </a:r>
            <a:r>
              <a:rPr lang="it-IT" altLang="it-IT" sz="1000" dirty="0" smtClean="0">
                <a:latin typeface="Verdana" pitchFamily="34" charset="0"/>
              </a:rPr>
              <a:t>di informare tempestivamente la </a:t>
            </a:r>
            <a:r>
              <a:rPr lang="it-IT" altLang="it-IT" sz="1000" dirty="0">
                <a:latin typeface="Verdana" pitchFamily="34" charset="0"/>
              </a:rPr>
              <a:t>segreteria qualora si </a:t>
            </a:r>
            <a:r>
              <a:rPr lang="it-IT" altLang="it-IT" sz="1000" dirty="0" smtClean="0">
                <a:latin typeface="Verdana" pitchFamily="34" charset="0"/>
              </a:rPr>
              <a:t>rinunciasse a partecipare. </a:t>
            </a:r>
            <a:endParaRPr lang="it-IT" altLang="it-IT" sz="1000" dirty="0">
              <a:latin typeface="Verdana" pitchFamily="34" charset="0"/>
            </a:endParaRPr>
          </a:p>
          <a:p>
            <a:pPr algn="just"/>
            <a:endParaRPr lang="it-IT" altLang="it-IT" sz="1000" dirty="0">
              <a:latin typeface="Verdana" pitchFamily="34" charset="0"/>
            </a:endParaRPr>
          </a:p>
          <a:p>
            <a:r>
              <a:rPr lang="it-IT" altLang="it-IT" sz="1000" dirty="0">
                <a:latin typeface="Verdana" pitchFamily="34" charset="0"/>
              </a:rPr>
              <a:t>Per informazioni e iscrizioni ad AIDP Triveneto, rivolgersi a Gloria </a:t>
            </a:r>
            <a:r>
              <a:rPr lang="it-IT" altLang="it-IT" sz="1000" dirty="0" err="1">
                <a:latin typeface="Verdana" pitchFamily="34" charset="0"/>
              </a:rPr>
              <a:t>Adami</a:t>
            </a:r>
            <a:r>
              <a:rPr lang="it-IT" altLang="it-IT" sz="1000" dirty="0">
                <a:latin typeface="Verdana" pitchFamily="34" charset="0"/>
              </a:rPr>
              <a:t>, Segreteria AIDP Triveneto, Via F. Berni, Verona, tel. 045590942, segreteria.trivento@aidp.it.</a:t>
            </a:r>
          </a:p>
          <a:p>
            <a:endParaRPr lang="it-IT" altLang="it-IT" sz="1000" dirty="0">
              <a:latin typeface="Verdana" pitchFamily="34" charset="0"/>
            </a:endParaRPr>
          </a:p>
          <a:p>
            <a:pPr algn="just"/>
            <a:endParaRPr lang="it-IT" altLang="it-IT" sz="1000" dirty="0">
              <a:latin typeface="Verdana" pitchFamily="34" charset="0"/>
            </a:endParaRPr>
          </a:p>
        </p:txBody>
      </p:sp>
      <p:cxnSp>
        <p:nvCxnSpPr>
          <p:cNvPr id="4101" name="Connettore 1 12"/>
          <p:cNvCxnSpPr>
            <a:cxnSpLocks noChangeShapeType="1"/>
          </p:cNvCxnSpPr>
          <p:nvPr/>
        </p:nvCxnSpPr>
        <p:spPr bwMode="auto">
          <a:xfrm>
            <a:off x="333375" y="9129713"/>
            <a:ext cx="620395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round/>
            <a:headEnd/>
            <a:tailEnd/>
          </a:ln>
        </p:spPr>
      </p:cxnSp>
      <p:sp>
        <p:nvSpPr>
          <p:cNvPr id="4102" name="Text Box 11"/>
          <p:cNvSpPr txBox="1">
            <a:spLocks noChangeArrowheads="1"/>
          </p:cNvSpPr>
          <p:nvPr/>
        </p:nvSpPr>
        <p:spPr bwMode="auto">
          <a:xfrm>
            <a:off x="404813" y="9345613"/>
            <a:ext cx="14192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altLang="it-IT" sz="1000">
                <a:latin typeface="Arial" charset="0"/>
              </a:rPr>
              <a:t>In collaborazione con</a:t>
            </a:r>
            <a:r>
              <a:rPr lang="it-IT" altLang="it-IT" sz="1200">
                <a:latin typeface="Arial" charset="0"/>
              </a:rPr>
              <a:t> </a:t>
            </a:r>
          </a:p>
        </p:txBody>
      </p:sp>
      <p:pic>
        <p:nvPicPr>
          <p:cNvPr id="4103" name="Picture 12" descr="labla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5038" y="9345613"/>
            <a:ext cx="10795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13" descr="GI_Group logo in alt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6338" y="9274175"/>
            <a:ext cx="86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5" name="CasellaDiTesto 15"/>
          <p:cNvSpPr txBox="1">
            <a:spLocks noChangeArrowheads="1"/>
          </p:cNvSpPr>
          <p:nvPr/>
        </p:nvSpPr>
        <p:spPr bwMode="auto">
          <a:xfrm>
            <a:off x="333375" y="7616825"/>
            <a:ext cx="6048375" cy="946150"/>
          </a:xfrm>
          <a:prstGeom prst="rect">
            <a:avLst/>
          </a:prstGeom>
          <a:solidFill>
            <a:schemeClr val="accent1">
              <a:alpha val="14902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dirty="0">
                <a:solidFill>
                  <a:schemeClr val="accent2"/>
                </a:solidFill>
                <a:latin typeface="Verdana" pitchFamily="34" charset="0"/>
              </a:rPr>
              <a:t>Attestato di partecipazione e libro</a:t>
            </a:r>
          </a:p>
          <a:p>
            <a:pPr algn="ctr"/>
            <a:endParaRPr lang="it-IT" altLang="it-IT" dirty="0">
              <a:solidFill>
                <a:schemeClr val="accent2"/>
              </a:solidFill>
              <a:latin typeface="Verdana" pitchFamily="34" charset="0"/>
            </a:endParaRPr>
          </a:p>
          <a:p>
            <a:pPr algn="just"/>
            <a:r>
              <a:rPr lang="it-IT" altLang="it-IT" sz="1000" dirty="0">
                <a:latin typeface="Verdana" pitchFamily="34" charset="0"/>
              </a:rPr>
              <a:t>Ai partecipanti di tutti e </a:t>
            </a:r>
            <a:r>
              <a:rPr lang="it-IT" altLang="it-IT" sz="1000" dirty="0" smtClean="0">
                <a:latin typeface="Verdana" pitchFamily="34" charset="0"/>
              </a:rPr>
              <a:t>due </a:t>
            </a:r>
            <a:r>
              <a:rPr lang="it-IT" altLang="it-IT" sz="1000" dirty="0">
                <a:latin typeface="Verdana" pitchFamily="34" charset="0"/>
              </a:rPr>
              <a:t>i seminari </a:t>
            </a:r>
            <a:r>
              <a:rPr lang="it-IT" altLang="it-IT" sz="1000" dirty="0" smtClean="0">
                <a:latin typeface="Verdana" pitchFamily="34" charset="0"/>
              </a:rPr>
              <a:t>sarà consegnato un </a:t>
            </a:r>
            <a:r>
              <a:rPr lang="it-IT" altLang="it-IT" sz="1000" dirty="0">
                <a:latin typeface="Verdana" pitchFamily="34" charset="0"/>
              </a:rPr>
              <a:t>attestato di frequenza e </a:t>
            </a:r>
            <a:r>
              <a:rPr lang="it-IT" altLang="it-IT" sz="1000" dirty="0" smtClean="0">
                <a:latin typeface="Verdana" pitchFamily="34" charset="0"/>
              </a:rPr>
              <a:t>dato </a:t>
            </a:r>
            <a:r>
              <a:rPr lang="it-IT" altLang="it-IT" sz="1000" dirty="0">
                <a:latin typeface="Verdana" pitchFamily="34" charset="0"/>
              </a:rPr>
              <a:t>in omaggio il libro </a:t>
            </a:r>
            <a:r>
              <a:rPr lang="it-IT" altLang="it-IT" sz="1000" dirty="0" smtClean="0">
                <a:latin typeface="Verdana" pitchFamily="34" charset="0"/>
              </a:rPr>
              <a:t>“Il Jobs </a:t>
            </a:r>
            <a:r>
              <a:rPr lang="it-IT" altLang="it-IT" sz="1000" dirty="0" err="1" smtClean="0">
                <a:latin typeface="Verdana" pitchFamily="34" charset="0"/>
              </a:rPr>
              <a:t>Act</a:t>
            </a:r>
            <a:r>
              <a:rPr lang="it-IT" altLang="it-IT" sz="1000" dirty="0" smtClean="0">
                <a:latin typeface="Verdana" pitchFamily="34" charset="0"/>
              </a:rPr>
              <a:t>”, </a:t>
            </a:r>
            <a:r>
              <a:rPr lang="it-IT" altLang="it-IT" sz="1000" dirty="0">
                <a:latin typeface="Verdana" pitchFamily="34" charset="0"/>
              </a:rPr>
              <a:t>ed. Il Sole 24 Ore.</a:t>
            </a:r>
          </a:p>
        </p:txBody>
      </p:sp>
      <p:pic>
        <p:nvPicPr>
          <p:cNvPr id="4106" name="Picture 17" descr="AIDP trivenet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89138" y="273050"/>
            <a:ext cx="1223962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7" name="Picture 18" descr="Logo_Cuo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76700" y="128588"/>
            <a:ext cx="1004888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890</TotalTime>
  <Words>522</Words>
  <Application>Microsoft Office PowerPoint</Application>
  <PresentationFormat>A4 (21x29,7 cm)</PresentationFormat>
  <Paragraphs>116</Paragraphs>
  <Slides>3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4" baseType="lpstr">
      <vt:lpstr>Tema di Office</vt:lpstr>
      <vt:lpstr>Diapositiva 1</vt:lpstr>
      <vt:lpstr>Diapositiva 2</vt:lpstr>
      <vt:lpstr>Diapositiva 3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Buzzaccaro Anna</dc:creator>
  <cp:lastModifiedBy>v.santilli</cp:lastModifiedBy>
  <cp:revision>74</cp:revision>
  <cp:lastPrinted>2015-07-07T17:22:33Z</cp:lastPrinted>
  <dcterms:created xsi:type="dcterms:W3CDTF">2012-07-18T10:58:03Z</dcterms:created>
  <dcterms:modified xsi:type="dcterms:W3CDTF">2015-09-03T12:26:25Z</dcterms:modified>
</cp:coreProperties>
</file>